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87" r:id="rId4"/>
    <p:sldId id="277" r:id="rId5"/>
    <p:sldId id="300" r:id="rId6"/>
    <p:sldId id="278" r:id="rId7"/>
    <p:sldId id="301" r:id="rId8"/>
    <p:sldId id="279" r:id="rId9"/>
    <p:sldId id="273" r:id="rId10"/>
    <p:sldId id="28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8E49D8-3C7E-4057-A597-113940C41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3FBB05-2084-4BE4-B64D-37BA96FB2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FBB48D-26C6-4156-AECF-03C5D5B21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AE7D78-DF24-49A0-AC53-0EDFCE12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C7E801-8226-4146-AEE9-FF0B8E6D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17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F2654-16FB-4877-A90A-5A1C58824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464770-0DEC-4F94-A9D1-9CDA20EC5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95655E-6570-4BDF-84AF-F9503BDC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B569B4-82AC-4863-BEBA-7D014136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C749A1-818C-41CA-8D24-81ED3DAB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63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ABB62F1-EFF2-4E00-9CD0-17BB8BF92B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92D1C5-CDDC-4883-9FE3-D1BB6BA4B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AD9AA6-E274-424A-9477-96D650AAA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CE82C0-87DD-4CEC-95DB-BE87D2F39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A78758-5557-4B9A-9CE2-2DA2491A5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01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0590B-6D0B-49F7-BB2A-D1AA1F70C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E6075-7F00-4F1A-A284-3DBCA4960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9FD7AB-D64B-4E75-8DFB-432627F2A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A14469-766E-42A9-B26E-872440B51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FC0ACE-60E3-43A1-AC76-1DE3D6D60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28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941034-2E5F-453C-AC66-6276B1A90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D4D818-97FA-4684-8D67-2190CD6BE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D60F23-EB22-43B3-B775-984ACAFA1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D701DA-CB99-44B4-B8F9-895BE27E1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E17B2C-A0C6-4606-8F0D-8E452550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56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2A4D79-53EB-4D8A-8FFF-F9CB003A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27AC2A-3F41-470F-92DA-EA0614003D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6AD88F3-5851-485C-A63A-02C2F8040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06F1E7-840E-4952-8D95-3B901888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564572-7E5E-43DD-ACC5-6974D435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F56F74-12C1-48EF-930D-45A3B4388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00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78EE3B-D74F-4116-97DB-2DEC4368B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FF3534-5C2B-47CA-8D1D-50967C0F3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82BEB4-F7B9-4511-9B46-C038E0B9A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0885DC6-E326-4F6C-8A8C-E9919F64A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D48D4DD-D215-4708-8296-2F66FB7F4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B0D0F50-09D4-455C-8D29-336CD877A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2AB39AE-3CEE-4CA1-A9FB-DA4D839D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E6DD3CD-66E9-44D8-A897-28FBD14F2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9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CC9E07-7A93-46D1-970D-207DD8386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9D888DA-0E77-42C3-B9E9-98C4CF6AE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AC5C8B-387A-427F-A075-387F218D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8E3560-E894-44E6-B745-F939F7A0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47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8BDCFA8-E65A-48FE-8AD0-339BDEA6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D061566-8CC3-4EE2-960C-1B79938C7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8A02C14-6688-45E6-9BDF-D65C1748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37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C11177-2877-4A57-8C08-F8D2E258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22048C-3BA9-4C6B-9CAA-BEB91ED64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EB55AC-D8D5-4670-A8D0-CA178AB45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46EE52-B13F-449A-826C-BA85FB263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580E06-F62D-46FB-B6D2-B2C725420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720349-7D3E-4B27-AC02-5B9B35CB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84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B39732-C5F0-4ADA-AD8F-1CDEA459B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37DC1D-ADBD-4A5A-95CE-02E9C30EF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85A3A4-C8FD-41F1-9E01-2410460FC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3DA1ED-C156-43AD-ABBC-3CD44D83C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7A2EB1-E606-4603-9411-6A0A1D567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88C9DB-A2E4-4040-AC8F-D8B0B063F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05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64D3C4-2BCD-41CF-9552-6CFC536B5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6569B2-28D9-42C9-8202-9DE8DDE46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159F64-6782-4B06-819D-BB3B00AAE5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F52A7-65E2-429D-9812-A83432D0A625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4EF4A4-8A3E-4682-81A4-D1850D82D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7B52A-10F1-4DBD-9C23-045810127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FD43-0C9B-4D70-B123-92038F8A7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82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Past Simple</a:t>
            </a:r>
            <a:endParaRPr lang="ru-RU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ru-RU" sz="4000" dirty="0">
                <a:solidFill>
                  <a:srgbClr val="000000"/>
                </a:solidFill>
                <a:latin typeface="Cambria" panose="02040503050406030204" pitchFamily="18" charset="0"/>
              </a:rPr>
              <a:t>повторяющееся, регулярное действие в прошлом;</a:t>
            </a:r>
            <a:endParaRPr lang="en-US" sz="4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ru-RU" sz="4000" dirty="0">
                <a:solidFill>
                  <a:srgbClr val="000000"/>
                </a:solidFill>
                <a:latin typeface="Cambria" panose="02040503050406030204" pitchFamily="18" charset="0"/>
              </a:rPr>
              <a:t>факты – достояние истории; </a:t>
            </a:r>
            <a:endParaRPr lang="en-US" sz="4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ru-RU" sz="4000" dirty="0">
                <a:solidFill>
                  <a:srgbClr val="000000"/>
                </a:solidFill>
                <a:latin typeface="Cambria" panose="02040503050406030204" pitchFamily="18" charset="0"/>
              </a:rPr>
              <a:t>действие, не связанное с настоящим</a:t>
            </a:r>
          </a:p>
          <a:p>
            <a:endParaRPr lang="ru-RU" sz="4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038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Past Simple</a:t>
            </a:r>
            <a:endParaRPr lang="ru-RU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400" dirty="0"/>
              <a:t>What </a:t>
            </a:r>
            <a:r>
              <a:rPr lang="en-US" sz="4400" b="1" dirty="0"/>
              <a:t>did you clean </a:t>
            </a:r>
            <a:r>
              <a:rPr lang="en-US" sz="4400" dirty="0"/>
              <a:t>last</a:t>
            </a:r>
            <a:r>
              <a:rPr lang="en-US" sz="4400" b="1" dirty="0"/>
              <a:t> </a:t>
            </a:r>
            <a:r>
              <a:rPr lang="en-US" sz="4400" dirty="0"/>
              <a:t>week? </a:t>
            </a:r>
          </a:p>
          <a:p>
            <a:pPr marL="0" indent="0">
              <a:buNone/>
            </a:pPr>
            <a:r>
              <a:rPr lang="en-US" sz="4400" dirty="0"/>
              <a:t>						I </a:t>
            </a:r>
            <a:r>
              <a:rPr lang="en-US" sz="4400" b="1" dirty="0"/>
              <a:t>cleaned</a:t>
            </a:r>
            <a:r>
              <a:rPr lang="en-US" sz="4400" dirty="0"/>
              <a:t> the room.</a:t>
            </a:r>
          </a:p>
          <a:p>
            <a:r>
              <a:rPr lang="en-US" sz="4400" dirty="0"/>
              <a:t>When </a:t>
            </a:r>
            <a:r>
              <a:rPr lang="en-US" sz="4400" b="1" dirty="0"/>
              <a:t>did she clean </a:t>
            </a:r>
            <a:r>
              <a:rPr lang="en-US" sz="4400" dirty="0"/>
              <a:t>the room?</a:t>
            </a:r>
          </a:p>
          <a:p>
            <a:pPr marL="3657600" lvl="8" indent="0">
              <a:buNone/>
            </a:pPr>
            <a:r>
              <a:rPr lang="en-US" sz="4400" dirty="0"/>
              <a:t>She </a:t>
            </a:r>
            <a:r>
              <a:rPr lang="en-US" sz="4400" b="1" dirty="0"/>
              <a:t>cleaned</a:t>
            </a:r>
            <a:r>
              <a:rPr lang="en-US" sz="4400" dirty="0"/>
              <a:t> it last week.</a:t>
            </a:r>
            <a:endParaRPr lang="ru-RU" sz="4400" dirty="0"/>
          </a:p>
          <a:p>
            <a:r>
              <a:rPr lang="en-US" sz="4400" dirty="0"/>
              <a:t>What </a:t>
            </a:r>
            <a:r>
              <a:rPr lang="en-US" sz="4400" b="1" dirty="0"/>
              <a:t>did you know</a:t>
            </a:r>
            <a:r>
              <a:rPr lang="en-US" sz="4400" dirty="0"/>
              <a:t>?</a:t>
            </a:r>
            <a:endParaRPr lang="ru-RU" sz="4400" dirty="0"/>
          </a:p>
          <a:p>
            <a:pPr marL="3657600" lvl="8" indent="0">
              <a:buNone/>
            </a:pPr>
            <a:endParaRPr lang="en-US" sz="4400" dirty="0"/>
          </a:p>
          <a:p>
            <a:pPr marL="3657600" lvl="8" indent="0">
              <a:buNone/>
            </a:pPr>
            <a:r>
              <a:rPr lang="ru-RU" sz="4400" dirty="0"/>
              <a:t>Вопрос к подлежащему</a:t>
            </a:r>
            <a:endParaRPr lang="en-US" sz="4400" dirty="0"/>
          </a:p>
          <a:p>
            <a:r>
              <a:rPr lang="en-US" sz="4400" b="1" dirty="0"/>
              <a:t>Who</a:t>
            </a:r>
            <a:r>
              <a:rPr lang="en-US" sz="4400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cleaned</a:t>
            </a:r>
            <a:r>
              <a:rPr lang="en-US" sz="4400" dirty="0"/>
              <a:t> the room? – They did.</a:t>
            </a:r>
            <a:r>
              <a:rPr lang="en-US" sz="4400" b="1" dirty="0"/>
              <a:t> </a:t>
            </a:r>
          </a:p>
          <a:p>
            <a:r>
              <a:rPr lang="en-US" sz="4400" b="1" dirty="0"/>
              <a:t>Who</a:t>
            </a:r>
            <a:r>
              <a:rPr lang="en-US" sz="4400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knew</a:t>
            </a:r>
            <a:r>
              <a:rPr lang="en-US" sz="4400" dirty="0"/>
              <a:t> it? – They did.</a:t>
            </a:r>
            <a:endParaRPr lang="ru-RU" sz="4400" dirty="0"/>
          </a:p>
          <a:p>
            <a:endParaRPr lang="en-US" sz="4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90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Past Simple</a:t>
            </a:r>
            <a:endParaRPr lang="ru-RU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4400" dirty="0">
                <a:solidFill>
                  <a:srgbClr val="000000"/>
                </a:solidFill>
                <a:latin typeface="Cambria" panose="02040503050406030204" pitchFamily="18" charset="0"/>
              </a:rPr>
              <a:t>yesterday</a:t>
            </a:r>
          </a:p>
          <a:p>
            <a:r>
              <a:rPr lang="en-US" sz="4400" dirty="0">
                <a:solidFill>
                  <a:srgbClr val="000000"/>
                </a:solidFill>
                <a:latin typeface="Cambria" panose="02040503050406030204" pitchFamily="18" charset="0"/>
              </a:rPr>
              <a:t>last week/month/ year/ …</a:t>
            </a:r>
          </a:p>
          <a:p>
            <a:r>
              <a:rPr lang="en-US" sz="4400" dirty="0">
                <a:solidFill>
                  <a:srgbClr val="000000"/>
                </a:solidFill>
                <a:latin typeface="Cambria" panose="02040503050406030204" pitchFamily="18" charset="0"/>
              </a:rPr>
              <a:t> in 1998/… </a:t>
            </a:r>
          </a:p>
          <a:p>
            <a:r>
              <a:rPr lang="en-US" sz="4400" dirty="0">
                <a:solidFill>
                  <a:srgbClr val="000000"/>
                </a:solidFill>
                <a:latin typeface="Cambria" panose="02040503050406030204" pitchFamily="18" charset="0"/>
              </a:rPr>
              <a:t>on Monday</a:t>
            </a:r>
          </a:p>
          <a:p>
            <a:r>
              <a:rPr lang="en-US" sz="4400" dirty="0">
                <a:solidFill>
                  <a:srgbClr val="000000"/>
                </a:solidFill>
                <a:latin typeface="Cambria" panose="02040503050406030204" pitchFamily="18" charset="0"/>
              </a:rPr>
              <a:t> ago, the other day 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57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DE8533-9619-4BDC-B4FF-DD8D6B3A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Past Time: </a:t>
            </a:r>
            <a:r>
              <a:rPr lang="ru-RU" b="1" dirty="0"/>
              <a:t>глаголы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DB04B497-B3FD-4735-8C5F-FD2C4C0B2E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6725" y="1825625"/>
          <a:ext cx="10887075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310">
                  <a:extLst>
                    <a:ext uri="{9D8B030D-6E8A-4147-A177-3AD203B41FA5}">
                      <a16:colId xmlns:a16="http://schemas.microsoft.com/office/drawing/2014/main" val="3621817353"/>
                    </a:ext>
                  </a:extLst>
                </a:gridCol>
                <a:gridCol w="6694765">
                  <a:extLst>
                    <a:ext uri="{9D8B030D-6E8A-4147-A177-3AD203B41FA5}">
                      <a16:colId xmlns:a16="http://schemas.microsoft.com/office/drawing/2014/main" val="180213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4000" dirty="0"/>
                        <a:t>правильные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/>
                        <a:t>неправильные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727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/>
                        <a:t>+</a:t>
                      </a:r>
                      <a:r>
                        <a:rPr lang="en-US" sz="3200" b="1" dirty="0"/>
                        <a:t>ed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/>
                        <a:t>[t] - washed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/>
                        <a:t>[d] - played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200" dirty="0"/>
                        <a:t>[id] – lasted, ended</a:t>
                      </a:r>
                    </a:p>
                    <a:p>
                      <a:pPr marL="914400" lvl="2" indent="0">
                        <a:buFont typeface="Arial" panose="020B0604020202020204" pitchFamily="34" charset="0"/>
                        <a:buNone/>
                      </a:pPr>
                      <a:r>
                        <a:rPr lang="en-US" sz="3200" dirty="0"/>
                        <a:t>note – noted</a:t>
                      </a:r>
                    </a:p>
                    <a:p>
                      <a:pPr marL="914400" lvl="2" indent="0">
                        <a:buFont typeface="Arial" panose="020B0604020202020204" pitchFamily="34" charset="0"/>
                        <a:buNone/>
                      </a:pPr>
                      <a:r>
                        <a:rPr lang="en-US" sz="3200" dirty="0"/>
                        <a:t>stop – stopped</a:t>
                      </a:r>
                    </a:p>
                    <a:p>
                      <a:pPr marL="914400" lvl="2" indent="0">
                        <a:buFont typeface="Arial" panose="020B0604020202020204" pitchFamily="34" charset="0"/>
                        <a:buNone/>
                      </a:pPr>
                      <a:r>
                        <a:rPr lang="en-US" sz="3200" dirty="0"/>
                        <a:t>deny – denied</a:t>
                      </a:r>
                    </a:p>
                    <a:p>
                      <a:pPr marL="914400" lvl="2" indent="0">
                        <a:buFont typeface="Arial" panose="020B0604020202020204" pitchFamily="34" charset="0"/>
                        <a:buNone/>
                      </a:pPr>
                      <a:r>
                        <a:rPr lang="en-US" sz="3200" dirty="0"/>
                        <a:t>play – played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II </a:t>
                      </a:r>
                      <a:r>
                        <a:rPr lang="ru-RU" sz="3200" b="1" dirty="0"/>
                        <a:t>форма глагола</a:t>
                      </a:r>
                    </a:p>
                    <a:p>
                      <a:pPr algn="ctr"/>
                      <a:r>
                        <a:rPr lang="en-US" sz="3200" b="1" dirty="0"/>
                        <a:t>(</a:t>
                      </a:r>
                      <a:r>
                        <a:rPr lang="ru-RU" sz="3200" b="1" dirty="0"/>
                        <a:t>2 столбик таблицы)</a:t>
                      </a:r>
                    </a:p>
                    <a:p>
                      <a:endParaRPr lang="en-US" sz="3200" dirty="0"/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3200" dirty="0"/>
                        <a:t>come – came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3200" dirty="0"/>
                        <a:t>put – put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3200" dirty="0"/>
                        <a:t>begin – began</a:t>
                      </a:r>
                    </a:p>
                    <a:p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469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05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Past Simple</a:t>
            </a:r>
            <a:endParaRPr lang="ru-RU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/>
              <a:t>I </a:t>
            </a:r>
            <a:r>
              <a:rPr lang="en-US" sz="4000" b="1" dirty="0"/>
              <a:t>cleaned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We </a:t>
            </a:r>
            <a:r>
              <a:rPr lang="en-US" sz="4000" b="1" dirty="0"/>
              <a:t>cleaned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You </a:t>
            </a:r>
            <a:r>
              <a:rPr lang="en-US" sz="4000" b="1" dirty="0"/>
              <a:t>cleaned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He </a:t>
            </a:r>
            <a:r>
              <a:rPr lang="en-US" sz="4000" b="1" dirty="0"/>
              <a:t>cleaned </a:t>
            </a:r>
            <a:r>
              <a:rPr lang="en-US" sz="4000" dirty="0"/>
              <a:t>the room last week.</a:t>
            </a:r>
          </a:p>
          <a:p>
            <a:r>
              <a:rPr lang="en-US" sz="4000" dirty="0"/>
              <a:t>She </a:t>
            </a:r>
            <a:r>
              <a:rPr lang="en-US" sz="4000" b="1" dirty="0"/>
              <a:t>cleaned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It </a:t>
            </a:r>
            <a:r>
              <a:rPr lang="en-US" sz="4000" b="1" dirty="0"/>
              <a:t>cleaned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They </a:t>
            </a:r>
            <a:r>
              <a:rPr lang="en-US" sz="4000" b="1" dirty="0"/>
              <a:t>cleaned</a:t>
            </a:r>
            <a:r>
              <a:rPr lang="en-US" sz="4000" dirty="0"/>
              <a:t> the room last week.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01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Past Simple </a:t>
            </a:r>
            <a:br>
              <a:rPr lang="ru-RU" sz="5400" b="1" dirty="0"/>
            </a:br>
            <a:r>
              <a:rPr lang="ru-RU" sz="5400" b="1" dirty="0"/>
              <a:t>утвердительные 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/>
              <a:t>I </a:t>
            </a:r>
            <a:r>
              <a:rPr lang="en-US" sz="4000" b="1" dirty="0">
                <a:solidFill>
                  <a:srgbClr val="FF0000"/>
                </a:solidFill>
              </a:rPr>
              <a:t>knew</a:t>
            </a:r>
            <a:r>
              <a:rPr lang="en-US" sz="4000" b="1" dirty="0"/>
              <a:t> </a:t>
            </a:r>
            <a:r>
              <a:rPr lang="en-US" sz="4000" dirty="0"/>
              <a:t>it.</a:t>
            </a:r>
            <a:r>
              <a:rPr lang="ru-RU" sz="4000" dirty="0"/>
              <a:t> – Я знал это.</a:t>
            </a:r>
            <a:endParaRPr lang="en-US" sz="4000" dirty="0"/>
          </a:p>
          <a:p>
            <a:r>
              <a:rPr lang="en-US" sz="4000" dirty="0"/>
              <a:t>We </a:t>
            </a:r>
            <a:r>
              <a:rPr lang="en-US" sz="4000" b="1" dirty="0">
                <a:solidFill>
                  <a:srgbClr val="FF0000"/>
                </a:solidFill>
              </a:rPr>
              <a:t>knew</a:t>
            </a:r>
            <a:r>
              <a:rPr lang="en-US" sz="4000" b="1" dirty="0"/>
              <a:t> </a:t>
            </a:r>
            <a:r>
              <a:rPr lang="en-US" sz="4000" dirty="0"/>
              <a:t>it.</a:t>
            </a:r>
            <a:r>
              <a:rPr lang="ru-RU" sz="4000" dirty="0"/>
              <a:t> – Мы знали это.</a:t>
            </a:r>
            <a:endParaRPr lang="en-US" sz="4000" dirty="0"/>
          </a:p>
          <a:p>
            <a:r>
              <a:rPr lang="en-US" sz="4000" dirty="0"/>
              <a:t>You </a:t>
            </a:r>
            <a:r>
              <a:rPr lang="en-US" sz="4000" b="1" dirty="0">
                <a:solidFill>
                  <a:srgbClr val="FF0000"/>
                </a:solidFill>
              </a:rPr>
              <a:t>knew</a:t>
            </a:r>
            <a:r>
              <a:rPr lang="en-US" sz="4000" b="1" dirty="0"/>
              <a:t> </a:t>
            </a:r>
            <a:r>
              <a:rPr lang="en-US" sz="4000" dirty="0"/>
              <a:t>it.</a:t>
            </a:r>
            <a:r>
              <a:rPr lang="ru-RU" sz="4000" dirty="0"/>
              <a:t> – Вы знали это.</a:t>
            </a:r>
            <a:endParaRPr lang="en-US" sz="4000" dirty="0"/>
          </a:p>
          <a:p>
            <a:r>
              <a:rPr lang="en-US" sz="4000" b="1" dirty="0"/>
              <a:t>He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knew</a:t>
            </a:r>
            <a:r>
              <a:rPr lang="en-US" sz="4000" dirty="0"/>
              <a:t> it.</a:t>
            </a:r>
            <a:r>
              <a:rPr lang="ru-RU" sz="4000" dirty="0"/>
              <a:t> – Он знал это.</a:t>
            </a:r>
            <a:endParaRPr lang="en-US" sz="4000" dirty="0"/>
          </a:p>
          <a:p>
            <a:r>
              <a:rPr lang="en-US" sz="4000" b="1" dirty="0"/>
              <a:t>She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knew</a:t>
            </a:r>
            <a:r>
              <a:rPr lang="en-US" sz="4000" dirty="0"/>
              <a:t> it.</a:t>
            </a:r>
            <a:r>
              <a:rPr lang="ru-RU" sz="4000" dirty="0"/>
              <a:t> – Она знала это.</a:t>
            </a:r>
            <a:endParaRPr lang="en-US" sz="4000" dirty="0"/>
          </a:p>
          <a:p>
            <a:r>
              <a:rPr lang="en-US" sz="4000" b="1" dirty="0"/>
              <a:t>It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knew</a:t>
            </a:r>
            <a:r>
              <a:rPr lang="en-US" sz="4000" dirty="0"/>
              <a:t> it.</a:t>
            </a:r>
            <a:r>
              <a:rPr lang="ru-RU" sz="4000" dirty="0"/>
              <a:t> – Он\она\оно знал(а) это.</a:t>
            </a:r>
            <a:endParaRPr lang="en-US" sz="4000" dirty="0"/>
          </a:p>
          <a:p>
            <a:r>
              <a:rPr lang="en-US" sz="4000" dirty="0"/>
              <a:t>They </a:t>
            </a:r>
            <a:r>
              <a:rPr lang="en-US" sz="4000" b="1" dirty="0">
                <a:solidFill>
                  <a:srgbClr val="FF0000"/>
                </a:solidFill>
              </a:rPr>
              <a:t>knew</a:t>
            </a:r>
            <a:r>
              <a:rPr lang="en-US" sz="4000" b="1" dirty="0"/>
              <a:t> </a:t>
            </a:r>
            <a:r>
              <a:rPr lang="en-US" sz="4000" dirty="0"/>
              <a:t>it.</a:t>
            </a:r>
            <a:r>
              <a:rPr lang="ru-RU" sz="4000" dirty="0"/>
              <a:t> – Они знали это.</a:t>
            </a:r>
            <a:endParaRPr lang="en-US" sz="4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798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Past Simple</a:t>
            </a:r>
            <a:endParaRPr lang="ru-RU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/>
              <a:t>I </a:t>
            </a:r>
            <a:r>
              <a:rPr lang="en-US" sz="4000" b="1" dirty="0"/>
              <a:t>didn’t clean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We </a:t>
            </a:r>
            <a:r>
              <a:rPr lang="en-US" sz="4000" b="1" dirty="0"/>
              <a:t>didn’t</a:t>
            </a:r>
            <a:r>
              <a:rPr lang="en-US" sz="4000" dirty="0"/>
              <a:t> </a:t>
            </a:r>
            <a:r>
              <a:rPr lang="en-US" sz="4000" b="1" dirty="0"/>
              <a:t>clean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You </a:t>
            </a:r>
            <a:r>
              <a:rPr lang="en-US" sz="4000" b="1" dirty="0"/>
              <a:t>didn’t clean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He </a:t>
            </a:r>
            <a:r>
              <a:rPr lang="en-US" sz="4000" b="1" dirty="0"/>
              <a:t>didn’t</a:t>
            </a:r>
            <a:r>
              <a:rPr lang="en-US" sz="4000" dirty="0"/>
              <a:t> </a:t>
            </a:r>
            <a:r>
              <a:rPr lang="en-US" sz="4000" b="1" dirty="0"/>
              <a:t>clean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She </a:t>
            </a:r>
            <a:r>
              <a:rPr lang="en-US" sz="4000" b="1" dirty="0"/>
              <a:t>didn’t</a:t>
            </a:r>
            <a:r>
              <a:rPr lang="en-US" sz="4000" dirty="0"/>
              <a:t> </a:t>
            </a:r>
            <a:r>
              <a:rPr lang="en-US" sz="4000" b="1" dirty="0"/>
              <a:t>clean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It </a:t>
            </a:r>
            <a:r>
              <a:rPr lang="en-US" sz="4000" b="1" dirty="0"/>
              <a:t>didn’t</a:t>
            </a:r>
            <a:r>
              <a:rPr lang="en-US" sz="4000" dirty="0"/>
              <a:t> </a:t>
            </a:r>
            <a:r>
              <a:rPr lang="en-US" sz="4000" b="1" dirty="0"/>
              <a:t>clean</a:t>
            </a:r>
            <a:r>
              <a:rPr lang="en-US" sz="4000" dirty="0"/>
              <a:t> the room last week.</a:t>
            </a:r>
          </a:p>
          <a:p>
            <a:r>
              <a:rPr lang="en-US" sz="4000" dirty="0"/>
              <a:t>They </a:t>
            </a:r>
            <a:r>
              <a:rPr lang="en-US" sz="4000" b="1" dirty="0"/>
              <a:t>didn’t clean </a:t>
            </a:r>
            <a:r>
              <a:rPr lang="en-US" sz="4000" dirty="0"/>
              <a:t>the room last week.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08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Past Simple</a:t>
            </a:r>
            <a:r>
              <a:rPr lang="ru-RU" sz="5400" b="1" dirty="0"/>
              <a:t> </a:t>
            </a:r>
            <a:br>
              <a:rPr lang="ru-RU" sz="5400" b="1" dirty="0"/>
            </a:br>
            <a:r>
              <a:rPr lang="ru-RU" sz="5400" b="1" dirty="0"/>
              <a:t>отрицательные 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/>
              <a:t>I </a:t>
            </a:r>
            <a:r>
              <a:rPr lang="en-US" sz="4000" b="1" dirty="0">
                <a:solidFill>
                  <a:srgbClr val="FF0000"/>
                </a:solidFill>
              </a:rPr>
              <a:t>didn’t know</a:t>
            </a:r>
            <a:r>
              <a:rPr lang="en-US" sz="4000" dirty="0"/>
              <a:t> it.</a:t>
            </a:r>
            <a:r>
              <a:rPr lang="ru-RU" sz="4000" dirty="0"/>
              <a:t> – Я не знал этого.</a:t>
            </a:r>
            <a:endParaRPr lang="en-US" sz="4000" dirty="0"/>
          </a:p>
          <a:p>
            <a:r>
              <a:rPr lang="en-US" sz="4000" dirty="0"/>
              <a:t>We </a:t>
            </a:r>
            <a:r>
              <a:rPr lang="en-US" sz="4000" b="1" dirty="0">
                <a:solidFill>
                  <a:srgbClr val="FF0000"/>
                </a:solidFill>
              </a:rPr>
              <a:t>didn’t know</a:t>
            </a:r>
            <a:r>
              <a:rPr lang="en-US" sz="4000" dirty="0"/>
              <a:t> it.</a:t>
            </a:r>
            <a:r>
              <a:rPr lang="ru-RU" sz="4000" dirty="0"/>
              <a:t> – Мы не знали этого.</a:t>
            </a:r>
            <a:endParaRPr lang="en-US" sz="4000" dirty="0"/>
          </a:p>
          <a:p>
            <a:r>
              <a:rPr lang="en-US" sz="4000" dirty="0"/>
              <a:t>You </a:t>
            </a:r>
            <a:r>
              <a:rPr lang="en-US" sz="4000" b="1" dirty="0">
                <a:solidFill>
                  <a:srgbClr val="FF0000"/>
                </a:solidFill>
              </a:rPr>
              <a:t>didn’t know</a:t>
            </a:r>
            <a:r>
              <a:rPr lang="en-US" sz="4000" dirty="0"/>
              <a:t> it.</a:t>
            </a:r>
            <a:r>
              <a:rPr lang="ru-RU" sz="4000" dirty="0"/>
              <a:t> – Вы не знали этого.</a:t>
            </a:r>
            <a:endParaRPr lang="en-US" sz="4000" dirty="0"/>
          </a:p>
          <a:p>
            <a:r>
              <a:rPr lang="en-US" sz="4000" b="1" dirty="0"/>
              <a:t>He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didn’t know</a:t>
            </a:r>
            <a:r>
              <a:rPr lang="en-US" sz="4000" dirty="0"/>
              <a:t> it.</a:t>
            </a:r>
            <a:r>
              <a:rPr lang="ru-RU" sz="4000" dirty="0"/>
              <a:t> – Он не знал этого.</a:t>
            </a:r>
            <a:endParaRPr lang="en-US" sz="4000" dirty="0"/>
          </a:p>
          <a:p>
            <a:r>
              <a:rPr lang="en-US" sz="4000" b="1" dirty="0"/>
              <a:t>She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didn’t know</a:t>
            </a:r>
            <a:r>
              <a:rPr lang="en-US" sz="4000" dirty="0"/>
              <a:t> it.</a:t>
            </a:r>
            <a:r>
              <a:rPr lang="ru-RU" sz="4000" dirty="0"/>
              <a:t> – Она не знала этого.</a:t>
            </a:r>
            <a:endParaRPr lang="en-US" sz="4000" dirty="0"/>
          </a:p>
          <a:p>
            <a:r>
              <a:rPr lang="en-US" sz="4000" b="1" dirty="0"/>
              <a:t>It</a:t>
            </a:r>
            <a:r>
              <a:rPr lang="en-US" sz="4000" dirty="0"/>
              <a:t> </a:t>
            </a:r>
            <a:r>
              <a:rPr lang="en-US" sz="4000" b="1" dirty="0">
                <a:solidFill>
                  <a:srgbClr val="FF0000"/>
                </a:solidFill>
              </a:rPr>
              <a:t>didn’t know</a:t>
            </a:r>
            <a:r>
              <a:rPr lang="en-US" sz="4000" dirty="0"/>
              <a:t> it.</a:t>
            </a:r>
            <a:r>
              <a:rPr lang="ru-RU" sz="4000" dirty="0"/>
              <a:t> – Он\она\оно не знал(а) этого.</a:t>
            </a:r>
            <a:endParaRPr lang="en-US" sz="4000" dirty="0"/>
          </a:p>
          <a:p>
            <a:r>
              <a:rPr lang="en-US" sz="4000" dirty="0"/>
              <a:t>They </a:t>
            </a:r>
            <a:r>
              <a:rPr lang="en-US" sz="4000" b="1" dirty="0">
                <a:solidFill>
                  <a:srgbClr val="FF0000"/>
                </a:solidFill>
              </a:rPr>
              <a:t>didn’t know</a:t>
            </a:r>
            <a:r>
              <a:rPr lang="en-US" sz="4000" dirty="0"/>
              <a:t> it.</a:t>
            </a:r>
            <a:r>
              <a:rPr lang="ru-RU" sz="4000" dirty="0"/>
              <a:t> – Они не знали этого.</a:t>
            </a:r>
            <a:endParaRPr lang="en-US" sz="4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90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Past Simple</a:t>
            </a:r>
            <a:endParaRPr lang="ru-RU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" y="1825625"/>
            <a:ext cx="11811000" cy="4351338"/>
          </a:xfrm>
        </p:spPr>
        <p:txBody>
          <a:bodyPr>
            <a:noAutofit/>
          </a:bodyPr>
          <a:lstStyle/>
          <a:p>
            <a:r>
              <a:rPr lang="en-US" sz="3200" b="1" dirty="0"/>
              <a:t>Did I clean</a:t>
            </a:r>
            <a:r>
              <a:rPr lang="en-US" sz="3200" dirty="0"/>
              <a:t> the room last week? Yes, I did. No, I didn’t.</a:t>
            </a:r>
          </a:p>
          <a:p>
            <a:r>
              <a:rPr lang="en-US" sz="3200" b="1" dirty="0"/>
              <a:t>Did we clean</a:t>
            </a:r>
            <a:r>
              <a:rPr lang="en-US" sz="3200" dirty="0"/>
              <a:t> the room last week? Yes, we did. No, we didn’t.</a:t>
            </a:r>
          </a:p>
          <a:p>
            <a:r>
              <a:rPr lang="en-US" sz="3200" b="1" dirty="0"/>
              <a:t>Did you clean</a:t>
            </a:r>
            <a:r>
              <a:rPr lang="en-US" sz="3200" dirty="0"/>
              <a:t> the room last week? Yes, you/I did. No, you/I didn’t.</a:t>
            </a:r>
          </a:p>
          <a:p>
            <a:r>
              <a:rPr lang="en-US" sz="3200" b="1" dirty="0"/>
              <a:t>Did he clean</a:t>
            </a:r>
            <a:r>
              <a:rPr lang="en-US" sz="3200" dirty="0"/>
              <a:t> the room last week? Yes, he did. No, he didn’t.</a:t>
            </a:r>
          </a:p>
          <a:p>
            <a:r>
              <a:rPr lang="en-US" sz="3200" b="1" dirty="0"/>
              <a:t>Did she clean</a:t>
            </a:r>
            <a:r>
              <a:rPr lang="en-US" sz="3200" dirty="0"/>
              <a:t> the room last week? Yes, she did. No, she didn’t.</a:t>
            </a:r>
          </a:p>
          <a:p>
            <a:r>
              <a:rPr lang="en-US" sz="3200" b="1" dirty="0"/>
              <a:t>Did it clean</a:t>
            </a:r>
            <a:r>
              <a:rPr lang="en-US" sz="3200" dirty="0"/>
              <a:t> the room last week? Yes, it did. No, it didn’t.</a:t>
            </a:r>
          </a:p>
          <a:p>
            <a:r>
              <a:rPr lang="en-US" sz="3200" b="1" dirty="0"/>
              <a:t>Did they clean </a:t>
            </a:r>
            <a:r>
              <a:rPr lang="en-US" sz="3200" dirty="0"/>
              <a:t>the room last week? Yes, they did. No, they didn’t.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40493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CEE6F7-5C63-4EA4-9004-F3943724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/>
              <a:t>Past Simple </a:t>
            </a:r>
            <a:br>
              <a:rPr lang="ru-RU" sz="5400" b="1" dirty="0"/>
            </a:br>
            <a:r>
              <a:rPr lang="ru-RU" sz="5400" b="1" dirty="0"/>
              <a:t>вопросительные 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C3A6E-7076-4264-B2BC-89D84BE90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" y="1825625"/>
            <a:ext cx="11811000" cy="4351338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Did I know</a:t>
            </a:r>
            <a:r>
              <a:rPr lang="en-US" sz="3200" dirty="0"/>
              <a:t> it? Yes, I did. No, I didn’t. – </a:t>
            </a:r>
            <a:r>
              <a:rPr lang="ru-RU" sz="3200" dirty="0"/>
              <a:t>Я знал это? – Да. Нет.</a:t>
            </a: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Did we know</a:t>
            </a:r>
            <a:r>
              <a:rPr lang="en-US" sz="3200" dirty="0"/>
              <a:t> it? Yes, we did. No, we didn’t.</a:t>
            </a:r>
            <a:r>
              <a:rPr lang="ru-RU" sz="3200" dirty="0"/>
              <a:t> – Мы знали это?</a:t>
            </a: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Did you know</a:t>
            </a:r>
            <a:r>
              <a:rPr lang="en-US" sz="3200" dirty="0"/>
              <a:t> it? Yes, you/I did. No, you/I didn’t.</a:t>
            </a:r>
            <a:r>
              <a:rPr lang="ru-RU" sz="3200" dirty="0"/>
              <a:t> – Вы знали это?</a:t>
            </a: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Did he know</a:t>
            </a:r>
            <a:r>
              <a:rPr lang="en-US" sz="3200" dirty="0"/>
              <a:t> it</a:t>
            </a:r>
            <a:r>
              <a:rPr lang="ru-RU" sz="3200" dirty="0"/>
              <a:t>?</a:t>
            </a:r>
            <a:r>
              <a:rPr lang="en-US" sz="3200" dirty="0"/>
              <a:t> Yes, he did. No, he didn’t.</a:t>
            </a:r>
            <a:r>
              <a:rPr lang="ru-RU" sz="3200" dirty="0"/>
              <a:t> – Он знал это?</a:t>
            </a: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Did she know</a:t>
            </a:r>
            <a:r>
              <a:rPr lang="en-US" sz="3200" dirty="0"/>
              <a:t> it</a:t>
            </a:r>
            <a:r>
              <a:rPr lang="ru-RU" sz="3200" dirty="0"/>
              <a:t>?</a:t>
            </a:r>
            <a:r>
              <a:rPr lang="en-US" sz="3200" dirty="0"/>
              <a:t> Yes, she did. No, she didn’t.</a:t>
            </a:r>
            <a:r>
              <a:rPr lang="ru-RU" sz="3200" dirty="0"/>
              <a:t> – Она знала это?</a:t>
            </a: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Did it know</a:t>
            </a:r>
            <a:r>
              <a:rPr lang="en-US" sz="3200" dirty="0"/>
              <a:t> it</a:t>
            </a:r>
            <a:r>
              <a:rPr lang="ru-RU" sz="3200" dirty="0"/>
              <a:t>?</a:t>
            </a:r>
            <a:r>
              <a:rPr lang="en-US" sz="3200" dirty="0"/>
              <a:t> Yes, it did. No, it didn’t.</a:t>
            </a:r>
            <a:r>
              <a:rPr lang="ru-RU" sz="3200" dirty="0"/>
              <a:t> – Он\она знала это?</a:t>
            </a:r>
            <a:endParaRPr lang="en-US" sz="3200" dirty="0"/>
          </a:p>
          <a:p>
            <a:r>
              <a:rPr lang="en-US" sz="3200" b="1" dirty="0">
                <a:solidFill>
                  <a:srgbClr val="FF0000"/>
                </a:solidFill>
              </a:rPr>
              <a:t>Did they know</a:t>
            </a:r>
            <a:r>
              <a:rPr lang="en-US" sz="3200" dirty="0"/>
              <a:t> it? Yes, they did. No, they didn’t.</a:t>
            </a:r>
            <a:r>
              <a:rPr lang="ru-RU" sz="3200" dirty="0"/>
              <a:t> – Они знали это?</a:t>
            </a:r>
          </a:p>
        </p:txBody>
      </p:sp>
    </p:spTree>
    <p:extLst>
      <p:ext uri="{BB962C8B-B14F-4D97-AF65-F5344CB8AC3E}">
        <p14:creationId xmlns:p14="http://schemas.microsoft.com/office/powerpoint/2010/main" val="11495485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717</Words>
  <Application>Microsoft Office PowerPoint</Application>
  <PresentationFormat>Широкоэкранный</PresentationFormat>
  <Paragraphs>87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Тема Office</vt:lpstr>
      <vt:lpstr>Past Simple</vt:lpstr>
      <vt:lpstr>Past Simple</vt:lpstr>
      <vt:lpstr>Past Time: глаголы</vt:lpstr>
      <vt:lpstr>Past Simple</vt:lpstr>
      <vt:lpstr>Past Simple  утвердительные предложения</vt:lpstr>
      <vt:lpstr>Past Simple</vt:lpstr>
      <vt:lpstr>Past Simple  отрицательные предложения</vt:lpstr>
      <vt:lpstr>Past Simple</vt:lpstr>
      <vt:lpstr>Past Simple  вопросительные предложения</vt:lpstr>
      <vt:lpstr>Past Simple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Admin</dc:creator>
  <cp:lastModifiedBy>Admin</cp:lastModifiedBy>
  <cp:revision>5</cp:revision>
  <dcterms:created xsi:type="dcterms:W3CDTF">2024-10-08T04:19:39Z</dcterms:created>
  <dcterms:modified xsi:type="dcterms:W3CDTF">2025-02-12T12:53:06Z</dcterms:modified>
</cp:coreProperties>
</file>